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5"/>
  </p:notesMasterIdLst>
  <p:sldIdLst>
    <p:sldId id="483" r:id="rId2"/>
    <p:sldId id="486" r:id="rId3"/>
    <p:sldId id="399" r:id="rId4"/>
    <p:sldId id="403" r:id="rId5"/>
    <p:sldId id="484" r:id="rId6"/>
    <p:sldId id="487" r:id="rId7"/>
    <p:sldId id="491" r:id="rId8"/>
    <p:sldId id="488" r:id="rId9"/>
    <p:sldId id="496" r:id="rId10"/>
    <p:sldId id="495" r:id="rId11"/>
    <p:sldId id="490" r:id="rId12"/>
    <p:sldId id="489" r:id="rId13"/>
    <p:sldId id="493" r:id="rId14"/>
    <p:sldId id="401" r:id="rId15"/>
    <p:sldId id="485" r:id="rId16"/>
    <p:sldId id="402" r:id="rId17"/>
    <p:sldId id="494" r:id="rId18"/>
    <p:sldId id="476" r:id="rId19"/>
    <p:sldId id="477" r:id="rId20"/>
    <p:sldId id="478" r:id="rId21"/>
    <p:sldId id="479" r:id="rId22"/>
    <p:sldId id="480" r:id="rId23"/>
    <p:sldId id="481" r:id="rId2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66"/>
    <a:srgbClr val="CCFF99"/>
    <a:srgbClr val="FF9999"/>
    <a:srgbClr val="9999FF"/>
    <a:srgbClr val="99FF99"/>
    <a:srgbClr val="FFCC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816212A-041B-4494-8C7C-80EE1331A4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0CAA6E0-34A0-4437-8BF8-50A5733670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3080F3C-4761-4FFD-AE2E-A4B812E7B2B8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0B9799CD-0F66-4C9B-8FC3-41A84925A2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E5D6912-5464-4DB9-B74F-71645384B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422317-B69F-4B58-A3B4-C15F500DC7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F84DAE-417E-4A9B-A6F2-29D8EC3D7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CC3F8-0B6B-4152-9F35-5467C9C532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70F6288A-9EB6-47FD-A6E1-3AD13EF9690E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>
              <a:extLst>
                <a:ext uri="{FF2B5EF4-FFF2-40B4-BE49-F238E27FC236}">
                  <a16:creationId xmlns:a16="http://schemas.microsoft.com/office/drawing/2014/main" id="{E638A7D0-C97F-48CA-9DB6-D0D2939902C0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>
              <a:extLst>
                <a:ext uri="{FF2B5EF4-FFF2-40B4-BE49-F238E27FC236}">
                  <a16:creationId xmlns:a16="http://schemas.microsoft.com/office/drawing/2014/main" id="{3489273E-1168-48CA-96D4-AA44AD828AB8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A09937CA-FDBD-4E87-B8A6-1472E6E998E6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>
              <a:extLst>
                <a:ext uri="{FF2B5EF4-FFF2-40B4-BE49-F238E27FC236}">
                  <a16:creationId xmlns:a16="http://schemas.microsoft.com/office/drawing/2014/main" id="{1F54F736-963A-4862-AA75-AD6EC72DCA10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>
              <a:extLst>
                <a:ext uri="{FF2B5EF4-FFF2-40B4-BE49-F238E27FC236}">
                  <a16:creationId xmlns:a16="http://schemas.microsoft.com/office/drawing/2014/main" id="{21A1D57C-C5DF-4A4A-A01C-E28B026A4E60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33911ECB-5A58-4AE0-B76D-9917CE8D00A9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>
              <a:extLst>
                <a:ext uri="{FF2B5EF4-FFF2-40B4-BE49-F238E27FC236}">
                  <a16:creationId xmlns:a16="http://schemas.microsoft.com/office/drawing/2014/main" id="{F44766A8-0263-4CB8-8376-4405D7063FFA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id="{D0C85C91-9EBF-4EBD-AD06-EB28D5673179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>
              <a:extLst>
                <a:ext uri="{FF2B5EF4-FFF2-40B4-BE49-F238E27FC236}">
                  <a16:creationId xmlns:a16="http://schemas.microsoft.com/office/drawing/2014/main" id="{6A8B43EE-5825-402C-8FF2-9A4835903928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>
              <a:extLst>
                <a:ext uri="{FF2B5EF4-FFF2-40B4-BE49-F238E27FC236}">
                  <a16:creationId xmlns:a16="http://schemas.microsoft.com/office/drawing/2014/main" id="{C7FE93D0-333C-4C9E-B67E-0C824C1B8782}"/>
                </a:ext>
              </a:extLst>
            </p:cNvPr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EE57850B-AC2B-4E20-A858-B605A233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CA15E-BF2D-4FE1-8D4A-074FD8355254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94E9A7D-4A84-433D-A76D-939E5100E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0C6AB2-7E68-4663-9CAA-236082F02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8C5B3-3065-4EE2-B039-DF6BBFD3F59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966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3DA75-9FE5-4B3C-BB57-6A72887E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749D-06DA-47B0-8FEB-272039016F6C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7CA9E-64CD-441D-9BC9-42B02EAB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3CB5E-AE42-4A39-970A-FCC59659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0D79B-DF12-40EF-BBE2-F0642ECA14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695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D886A-CABA-4C53-BBE4-F1E3B9B7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F5B60-F5F3-460A-AB9B-1C36A70A4C06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7A2C0-5E83-4361-918D-3BC4BDD0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72ACB-2B3B-4C3A-A850-4E39D996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3613D-E88B-43F8-804B-6F4D5BD2981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25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97D96E-D7C7-4662-8A2B-7211B433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B9D5D-8612-41F8-8B4B-E91FB8D9318D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959160-7690-475A-A742-3537B7D4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7F8676-DEF2-414D-AD69-451D000D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7AB82-0159-49EF-8F7B-CEFB28EB24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57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BCF8DDA-7099-4AC8-96AE-D7583750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0663B-0A99-4D1F-8D39-9305888C081E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D0E422B-49D1-4EC5-8CA2-095FA5AC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E1DA578-329B-40DC-9E71-499B72A2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2D9A5-F751-465D-A8F8-B930CCAB6B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38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4F86D6C-22D9-45E3-A8FE-923B2592C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25E69-2AC7-4ACD-B21E-E027E0410999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DC9CC6C-7F76-4FB1-AFA0-D09DAA059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177337-5F21-4A3E-8ECF-35686161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14605-AE7D-463E-BAFE-677E56AE11A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58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AC7A465-763A-4A43-8945-BD023473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2BFA2-37CE-40C2-84E2-A95AD06257FA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43B5160-D979-4283-A88A-01DCAEAA7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6D5A385-7773-4671-9D0B-F7F803CD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49B5D-987A-4AC5-8904-BCD73126262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58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E4BF63-1458-40A8-871F-D5B66D472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E143-FA59-4DA6-853A-88469F6ED35D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89D4D9-C3FD-407C-80F4-FCE76122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FE819B-BD5B-4883-8DD1-CBFCC777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B4AD0-01ED-4CE3-9C97-4A4B3F3543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801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E1C18E-0AAC-4F43-A3C7-3C5815C1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7CB13-1985-4E98-BFCF-BB94CD507AA6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A6240D-3731-455D-BB45-CE4DC1F6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519660F-7F0B-40E7-A64D-02696EA94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F93DB-BD11-4DDC-BADD-1A0C8563B5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54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40436-5AE8-4050-B0C2-EA286A09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A373D-5AA3-4C45-820A-2E39714FA5C8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F7660-ED92-49FD-863B-F4D177F2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5ADF2-4E6D-413C-823F-94E96883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BE218-35E1-4E0A-8506-13C20E00DA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38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>
            <a:extLst>
              <a:ext uri="{FF2B5EF4-FFF2-40B4-BE49-F238E27FC236}">
                <a16:creationId xmlns:a16="http://schemas.microsoft.com/office/drawing/2014/main" id="{49C8DC9B-7142-4625-88CC-7483ACB6A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1A58713E-CC54-4CD6-8B95-792D90AEE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  <a:endParaRPr lang="en-US" altLang="pt-BR">
              <a:solidFill>
                <a:srgbClr val="C0E474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186729-0DE7-454D-8B8A-C1C2F32305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056D4-C46D-4A7D-B4A0-84DFA6CBA872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1B83DAE-0B50-4514-8515-7B420FB6D2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CC6794-71C4-4FB6-8CAD-4FA1EB40BF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64B4E-58CA-4A7B-BD47-760F7A6E42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838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76F5C-B635-4F21-AA49-9E4F824D7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3E6F-FBD4-462A-8EAD-3C246A6996FD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FBB5D-746F-4A6F-9227-459695C8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C3AD0-5EC7-4E59-9280-6ACD3DAF5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7ABA2-ABE5-44EC-A79A-FB72BA19C0C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882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6AC05830-803C-4AA7-8D68-E741C616F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A1AD7D6A-CCA4-4695-B351-47E9EE8F1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75DD38-AF16-46AC-A6F4-3D7F99F502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4388E-D8E9-4742-8F36-ECDCF68D7DB4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3F7E96-AE27-4ED0-95A9-91604097B6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5CA51C-FAB7-4050-9101-76D98D2F84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024F-9FE1-443C-BE18-A65C62E6DC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134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0E4072-9DD1-48C2-84B5-4CFF3A7B06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67471-4A64-4A78-8D41-C3861F5BBB19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A660E0-0CA4-49AB-8854-8BBF683D49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041CB46-4F8D-42EB-B20E-E06E381777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80F8F-36A1-456A-8986-693116B4BB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5089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3CCC8-BA0C-49D8-88E8-ED317736E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F5109-D6D8-46EC-8A35-B400A1BB428E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BA95-958A-4711-A512-2A1DA568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A4A17-C63C-49AB-A356-77DB9FA9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863B9-932B-4C91-9D9A-D65FA2FA0B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828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0ED2D-BC5B-4BB0-9DE7-635A410F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A239-0250-4A9F-9DDE-566CADEA97C9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879B6-AB10-47CB-84AF-110AA1314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4C0BC-A757-4163-9AE6-82FAF0A38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B4707-B3E0-40AF-A35C-61362BB9EB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67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CC59D3B8-13BE-4D4A-9C8F-875C95227813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BF13419-2D82-4D50-A249-BE6F224F3FEE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0F4B0-F662-413A-8D84-919711C5E146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03F28233-57C2-41A8-AA03-B75D82B72DA0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07B89FE5-412E-4B0F-8B61-EA65B63EFF50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75154726-3F3A-49E7-A2F5-A3590DE41CE3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A07C1FE2-62DF-45E5-8185-EB386F0F795A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EE48AFD2-D498-4605-B01D-8AED4B3214C6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05C12224-8612-44A6-8215-BD74A5F1A74A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860CB3C4-ABBC-452F-8BE9-8E2ECDEB2CE0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ED5CEE86-9553-4BEB-8DA6-2B5F6A7C5954}"/>
                </a:ext>
              </a:extLst>
            </p:cNvPr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1A37287C-F13D-48FD-A039-C48233DCB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F528840-542F-45E9-B0BA-7C6252E1C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E8E59-5EA1-4BF9-BBFC-8FE412740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778263-1B3B-4B84-8612-1CA2D089A390}" type="datetimeFigureOut">
              <a:rPr lang="pt-BR"/>
              <a:pPr>
                <a:defRPr/>
              </a:pPr>
              <a:t>06/05/2021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55C2D-B9C4-4D45-AA23-7C8EA12B0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6A4C5-5ABC-4279-B27D-6DE07DD82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4FC6B198-CFFB-4561-9406-F2D9D3CEB6C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23" r:id="rId11"/>
    <p:sldLayoutId id="2147483718" r:id="rId12"/>
    <p:sldLayoutId id="2147483724" r:id="rId13"/>
    <p:sldLayoutId id="2147483719" r:id="rId14"/>
    <p:sldLayoutId id="2147483720" r:id="rId15"/>
    <p:sldLayoutId id="2147483721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-120650" y="2268538"/>
            <a:ext cx="1219200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6 - PREVIDÊNCIA COMPLEMENTAR ABERTA: PGBL E VGBL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-120650" y="2268538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 </a:t>
            </a:r>
            <a:r>
              <a:rPr lang="pt-BR" sz="2400" dirty="0">
                <a:solidFill>
                  <a:srgbClr val="FF0000"/>
                </a:solidFill>
              </a:rPr>
              <a:t>PREVIDÊNCIA SOCIAL X PREVIDÊNCIA PRIVADA</a:t>
            </a:r>
            <a:endParaRPr lang="pt-BR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6" name="Retângulo de cantos arredondados 3">
            <a:extLst>
              <a:ext uri="{FF2B5EF4-FFF2-40B4-BE49-F238E27FC236}">
                <a16:creationId xmlns:a16="http://schemas.microsoft.com/office/drawing/2014/main" id="{7A2B9C36-1561-4DE4-8A2A-0806AC77381A}"/>
              </a:ext>
            </a:extLst>
          </p:cNvPr>
          <p:cNvSpPr/>
          <p:nvPr/>
        </p:nvSpPr>
        <p:spPr>
          <a:xfrm>
            <a:off x="729842" y="3454400"/>
            <a:ext cx="4951821" cy="158738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REGIME GERAL DE PREVIDÊNCIA – INSS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REGIMES PRÓPRIOS DE PREVIDÊNCIA - RPPS </a:t>
            </a:r>
          </a:p>
        </p:txBody>
      </p:sp>
      <p:sp>
        <p:nvSpPr>
          <p:cNvPr id="7" name="Retângulo de cantos arredondados 9">
            <a:extLst>
              <a:ext uri="{FF2B5EF4-FFF2-40B4-BE49-F238E27FC236}">
                <a16:creationId xmlns:a16="http://schemas.microsoft.com/office/drawing/2014/main" id="{2BE99B50-8416-4A30-A719-95C43FCAC021}"/>
              </a:ext>
            </a:extLst>
          </p:cNvPr>
          <p:cNvSpPr/>
          <p:nvPr/>
        </p:nvSpPr>
        <p:spPr>
          <a:xfrm>
            <a:off x="6510338" y="3454400"/>
            <a:ext cx="2598737" cy="885825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PREVIDÊNCIA COMPLEMENTAR</a:t>
            </a:r>
          </a:p>
        </p:txBody>
      </p:sp>
    </p:spTree>
    <p:extLst>
      <p:ext uri="{BB962C8B-B14F-4D97-AF65-F5344CB8AC3E}">
        <p14:creationId xmlns:p14="http://schemas.microsoft.com/office/powerpoint/2010/main" val="53732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ta à esquerda, à direita e acima 4">
            <a:extLst>
              <a:ext uri="{FF2B5EF4-FFF2-40B4-BE49-F238E27FC236}">
                <a16:creationId xmlns:a16="http://schemas.microsoft.com/office/drawing/2014/main" id="{88C39FA0-0C7D-4B1B-847E-49DB21E418A2}"/>
              </a:ext>
            </a:extLst>
          </p:cNvPr>
          <p:cNvSpPr/>
          <p:nvPr/>
        </p:nvSpPr>
        <p:spPr>
          <a:xfrm>
            <a:off x="5559425" y="3117850"/>
            <a:ext cx="914400" cy="1222375"/>
          </a:xfrm>
          <a:prstGeom prst="leftRight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b="1">
              <a:solidFill>
                <a:schemeClr val="tx1"/>
              </a:solidFill>
            </a:endParaRPr>
          </a:p>
        </p:txBody>
      </p:sp>
      <p:sp>
        <p:nvSpPr>
          <p:cNvPr id="18" name="Seta para baixo 17">
            <a:extLst>
              <a:ext uri="{FF2B5EF4-FFF2-40B4-BE49-F238E27FC236}">
                <a16:creationId xmlns:a16="http://schemas.microsoft.com/office/drawing/2014/main" id="{9718AA44-C230-4361-9482-698CAB7AAD33}"/>
              </a:ext>
            </a:extLst>
          </p:cNvPr>
          <p:cNvSpPr/>
          <p:nvPr/>
        </p:nvSpPr>
        <p:spPr>
          <a:xfrm>
            <a:off x="10447338" y="4306888"/>
            <a:ext cx="265112" cy="1654175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Seta para baixo 5">
            <a:extLst>
              <a:ext uri="{FF2B5EF4-FFF2-40B4-BE49-F238E27FC236}">
                <a16:creationId xmlns:a16="http://schemas.microsoft.com/office/drawing/2014/main" id="{9075D32A-9370-49EF-8407-DB6EA7C38E3F}"/>
              </a:ext>
            </a:extLst>
          </p:cNvPr>
          <p:cNvSpPr/>
          <p:nvPr/>
        </p:nvSpPr>
        <p:spPr>
          <a:xfrm>
            <a:off x="6750050" y="4306888"/>
            <a:ext cx="265113" cy="165417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028" name="Picture 4" descr="Resultado de imagem para PREVIDENCIA COMPLEMENTAR">
            <a:extLst>
              <a:ext uri="{FF2B5EF4-FFF2-40B4-BE49-F238E27FC236}">
                <a16:creationId xmlns:a16="http://schemas.microsoft.com/office/drawing/2014/main" id="{7EB6FB5E-4381-4A69-BA5B-7D887862A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990600"/>
            <a:ext cx="4078704" cy="2177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97EE0D4C-68A5-4DFD-B06E-73810FA1311F}"/>
              </a:ext>
            </a:extLst>
          </p:cNvPr>
          <p:cNvSpPr/>
          <p:nvPr/>
        </p:nvSpPr>
        <p:spPr>
          <a:xfrm>
            <a:off x="2776538" y="3454400"/>
            <a:ext cx="2598737" cy="88582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ABERTA</a:t>
            </a:r>
          </a:p>
        </p:txBody>
      </p:sp>
      <p:sp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AA7ECA69-C24D-43B3-B749-754D9901DF31}"/>
              </a:ext>
            </a:extLst>
          </p:cNvPr>
          <p:cNvSpPr/>
          <p:nvPr/>
        </p:nvSpPr>
        <p:spPr>
          <a:xfrm>
            <a:off x="6510338" y="3454400"/>
            <a:ext cx="2598737" cy="885825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FECHADA</a:t>
            </a:r>
          </a:p>
        </p:txBody>
      </p:sp>
      <p:sp>
        <p:nvSpPr>
          <p:cNvPr id="13" name="Retângulo de cantos arredondados 12">
            <a:extLst>
              <a:ext uri="{FF2B5EF4-FFF2-40B4-BE49-F238E27FC236}">
                <a16:creationId xmlns:a16="http://schemas.microsoft.com/office/drawing/2014/main" id="{A8195EE0-7058-4E72-8911-B2631CAD26D2}"/>
              </a:ext>
            </a:extLst>
          </p:cNvPr>
          <p:cNvSpPr/>
          <p:nvPr/>
        </p:nvSpPr>
        <p:spPr>
          <a:xfrm>
            <a:off x="2776538" y="4621213"/>
            <a:ext cx="2598737" cy="79057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CNSP – Conselho Nacional de Seguros Privados</a:t>
            </a:r>
          </a:p>
        </p:txBody>
      </p:sp>
      <p:sp>
        <p:nvSpPr>
          <p:cNvPr id="14" name="Retângulo de cantos arredondados 13">
            <a:extLst>
              <a:ext uri="{FF2B5EF4-FFF2-40B4-BE49-F238E27FC236}">
                <a16:creationId xmlns:a16="http://schemas.microsoft.com/office/drawing/2014/main" id="{9AD9F5E3-257C-4916-9F40-184C6CB182F3}"/>
              </a:ext>
            </a:extLst>
          </p:cNvPr>
          <p:cNvSpPr/>
          <p:nvPr/>
        </p:nvSpPr>
        <p:spPr>
          <a:xfrm>
            <a:off x="2776538" y="5773738"/>
            <a:ext cx="2598737" cy="79057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SUSEP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Superintendência de Seguros Privados</a:t>
            </a:r>
          </a:p>
        </p:txBody>
      </p:sp>
      <p:sp>
        <p:nvSpPr>
          <p:cNvPr id="15" name="Retângulo de cantos arredondados 14">
            <a:extLst>
              <a:ext uri="{FF2B5EF4-FFF2-40B4-BE49-F238E27FC236}">
                <a16:creationId xmlns:a16="http://schemas.microsoft.com/office/drawing/2014/main" id="{94D60E2A-7A2C-4112-A444-42839AF798B4}"/>
              </a:ext>
            </a:extLst>
          </p:cNvPr>
          <p:cNvSpPr/>
          <p:nvPr/>
        </p:nvSpPr>
        <p:spPr>
          <a:xfrm>
            <a:off x="6473825" y="4621213"/>
            <a:ext cx="2598738" cy="790575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CNPC – Conselho Nacional de Previdência Complementar</a:t>
            </a:r>
          </a:p>
        </p:txBody>
      </p:sp>
      <p:sp>
        <p:nvSpPr>
          <p:cNvPr id="16" name="Retângulo de cantos arredondados 15">
            <a:extLst>
              <a:ext uri="{FF2B5EF4-FFF2-40B4-BE49-F238E27FC236}">
                <a16:creationId xmlns:a16="http://schemas.microsoft.com/office/drawing/2014/main" id="{C6F9D686-BD09-4AE6-BEE4-D825F05E9268}"/>
              </a:ext>
            </a:extLst>
          </p:cNvPr>
          <p:cNvSpPr/>
          <p:nvPr/>
        </p:nvSpPr>
        <p:spPr>
          <a:xfrm>
            <a:off x="6451600" y="5773738"/>
            <a:ext cx="2598738" cy="790575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PREVIC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Superintendência Nacional de Previdência Complementar</a:t>
            </a:r>
          </a:p>
        </p:txBody>
      </p:sp>
      <p:pic>
        <p:nvPicPr>
          <p:cNvPr id="7180" name="Imagem 2">
            <a:extLst>
              <a:ext uri="{FF2B5EF4-FFF2-40B4-BE49-F238E27FC236}">
                <a16:creationId xmlns:a16="http://schemas.microsoft.com/office/drawing/2014/main" id="{6F9FE5D1-B974-4D2B-8F6B-840E66B28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Imagem 3">
            <a:extLst>
              <a:ext uri="{FF2B5EF4-FFF2-40B4-BE49-F238E27FC236}">
                <a16:creationId xmlns:a16="http://schemas.microsoft.com/office/drawing/2014/main" id="{1E796D08-D825-4F6D-BECF-3974C5437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CaixaDeTexto 15">
            <a:extLst>
              <a:ext uri="{FF2B5EF4-FFF2-40B4-BE49-F238E27FC236}">
                <a16:creationId xmlns:a16="http://schemas.microsoft.com/office/drawing/2014/main" id="{D260073A-7F15-4A04-8A08-B530D47E9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FDEBDF0-8CC7-4229-BBF7-37DE8534A1CA}"/>
              </a:ext>
            </a:extLst>
          </p:cNvPr>
          <p:cNvSpPr/>
          <p:nvPr/>
        </p:nvSpPr>
        <p:spPr>
          <a:xfrm>
            <a:off x="998538" y="2286000"/>
            <a:ext cx="10606651" cy="297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PREVIDÊNCIA COMPLEMENTAR ABERTA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00B050"/>
                </a:solidFill>
                <a:latin typeface="+mn-lt"/>
              </a:rPr>
              <a:t>PGBL – Plano Gerador de Benefícios Livres 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É mais vantajoso para quem faz declaração </a:t>
            </a:r>
            <a:r>
              <a:rPr lang="pt-PT" b="1" dirty="0">
                <a:latin typeface="+mn-lt"/>
              </a:rPr>
              <a:t>IMPOSTO DE RENDA </a:t>
            </a:r>
            <a:r>
              <a:rPr lang="pt-PT" dirty="0">
                <a:latin typeface="+mn-lt"/>
              </a:rPr>
              <a:t>pelo formulário </a:t>
            </a:r>
            <a:r>
              <a:rPr lang="pt-PT" b="1" dirty="0">
                <a:solidFill>
                  <a:srgbClr val="FF0000"/>
                </a:solidFill>
                <a:latin typeface="+mn-lt"/>
              </a:rPr>
              <a:t>COMPLETO</a:t>
            </a:r>
            <a:r>
              <a:rPr lang="pt-PT" b="1" dirty="0">
                <a:latin typeface="+mn-lt"/>
              </a:rPr>
              <a:t>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Permite abater </a:t>
            </a:r>
            <a:r>
              <a:rPr lang="pt-PT" b="1" dirty="0">
                <a:solidFill>
                  <a:srgbClr val="FF0000"/>
                </a:solidFill>
                <a:latin typeface="+mn-lt"/>
              </a:rPr>
              <a:t>até 12% </a:t>
            </a:r>
            <a:r>
              <a:rPr lang="pt-PT" dirty="0">
                <a:latin typeface="+mn-lt"/>
              </a:rPr>
              <a:t>base de calculo IR, referente aos aportes anuais.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Incidência IR sobre o </a:t>
            </a:r>
            <a:r>
              <a:rPr lang="pt-PT" b="1" dirty="0">
                <a:solidFill>
                  <a:srgbClr val="FF0000"/>
                </a:solidFill>
                <a:latin typeface="+mn-lt"/>
              </a:rPr>
              <a:t>VALOR TOTAL </a:t>
            </a:r>
            <a:r>
              <a:rPr lang="pt-PT" dirty="0">
                <a:latin typeface="+mn-lt"/>
              </a:rPr>
              <a:t>do resgate ou da renda recebida.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b="1" dirty="0">
                <a:latin typeface="+mn-lt"/>
              </a:rPr>
              <a:t>NÃO</a:t>
            </a:r>
            <a:r>
              <a:rPr lang="pt-PT" dirty="0">
                <a:latin typeface="+mn-lt"/>
              </a:rPr>
              <a:t> possui garantia de rentabilidade.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dirty="0">
              <a:latin typeface="+mn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6B2BB8F-0A2D-4A82-A02D-F17C404A9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573B48E-6F9F-4D0C-992F-0B6A4C861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15">
            <a:extLst>
              <a:ext uri="{FF2B5EF4-FFF2-40B4-BE49-F238E27FC236}">
                <a16:creationId xmlns:a16="http://schemas.microsoft.com/office/drawing/2014/main" id="{32C58BF4-F1E0-4D9A-8C48-2C9B1B693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FDEBDF0-8CC7-4229-BBF7-37DE8534A1CA}"/>
              </a:ext>
            </a:extLst>
          </p:cNvPr>
          <p:cNvSpPr/>
          <p:nvPr/>
        </p:nvSpPr>
        <p:spPr>
          <a:xfrm>
            <a:off x="719138" y="1241425"/>
            <a:ext cx="11053762" cy="3878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PREVIDÊNCIA COMPLEMENTAR ABERTA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dirty="0">
              <a:latin typeface="+mn-lt"/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00B050"/>
                </a:solidFill>
                <a:latin typeface="+mn-lt"/>
              </a:rPr>
              <a:t>VGBL – Vida Gerador de Benefícios Livres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É </a:t>
            </a:r>
            <a:r>
              <a:rPr lang="pt-PT" b="1" dirty="0">
                <a:latin typeface="+mn-lt"/>
              </a:rPr>
              <a:t>aconselhável</a:t>
            </a:r>
            <a:r>
              <a:rPr lang="pt-PT" dirty="0">
                <a:latin typeface="+mn-lt"/>
              </a:rPr>
              <a:t> para aqueles que </a:t>
            </a:r>
            <a:r>
              <a:rPr lang="pt-PT" b="1" dirty="0">
                <a:latin typeface="+mn-lt"/>
              </a:rPr>
              <a:t>não</a:t>
            </a:r>
            <a:r>
              <a:rPr lang="pt-PT" dirty="0">
                <a:latin typeface="+mn-lt"/>
              </a:rPr>
              <a:t> tem </a:t>
            </a:r>
            <a:r>
              <a:rPr lang="pt-PT" b="1" dirty="0">
                <a:latin typeface="+mn-lt"/>
              </a:rPr>
              <a:t>renda tributavel</a:t>
            </a:r>
            <a:r>
              <a:rPr lang="pt-PT" dirty="0">
                <a:latin typeface="+mn-lt"/>
              </a:rPr>
              <a:t>. (declaração </a:t>
            </a:r>
            <a:r>
              <a:rPr lang="pt-PT" b="1" dirty="0">
                <a:latin typeface="+mn-lt"/>
              </a:rPr>
              <a:t>I. R. </a:t>
            </a:r>
            <a:r>
              <a:rPr lang="pt-PT" dirty="0">
                <a:latin typeface="+mn-lt"/>
              </a:rPr>
              <a:t>pelo formulário </a:t>
            </a:r>
            <a:r>
              <a:rPr lang="pt-PT" b="1" dirty="0">
                <a:solidFill>
                  <a:srgbClr val="FF0000"/>
                </a:solidFill>
                <a:latin typeface="+mn-lt"/>
              </a:rPr>
              <a:t>SIMPLIFICADO</a:t>
            </a:r>
            <a:r>
              <a:rPr lang="pt-PT" dirty="0">
                <a:latin typeface="+mn-lt"/>
              </a:rPr>
              <a:t>).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Alternativa para quem </a:t>
            </a:r>
            <a:r>
              <a:rPr lang="pt-PT" b="1" dirty="0">
                <a:latin typeface="+mn-lt"/>
              </a:rPr>
              <a:t>já investe em PGBL e quer investir mais de 12% </a:t>
            </a:r>
            <a:r>
              <a:rPr lang="pt-PT" dirty="0">
                <a:latin typeface="+mn-lt"/>
              </a:rPr>
              <a:t>da renda bruta em previdência privada.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Incidência IR sobre os </a:t>
            </a:r>
            <a:r>
              <a:rPr lang="pt-PT" b="1" dirty="0">
                <a:solidFill>
                  <a:srgbClr val="FF0000"/>
                </a:solidFill>
                <a:latin typeface="+mn-lt"/>
              </a:rPr>
              <a:t>RENDIMENTOS</a:t>
            </a:r>
            <a:r>
              <a:rPr lang="pt-PT" dirty="0">
                <a:latin typeface="+mn-lt"/>
              </a:rPr>
              <a:t> do plano. 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b="1" dirty="0">
                <a:latin typeface="+mn-lt"/>
              </a:rPr>
              <a:t>NÃO</a:t>
            </a:r>
            <a:r>
              <a:rPr lang="pt-PT" dirty="0">
                <a:latin typeface="+mn-lt"/>
              </a:rPr>
              <a:t> possui garantia de rentabilidade.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b="1" dirty="0">
              <a:latin typeface="+mn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2CBD2E-0E75-4BF7-AB83-C1372EE0D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AF3C4ED-AF1F-4FC5-9424-05A88756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15">
            <a:extLst>
              <a:ext uri="{FF2B5EF4-FFF2-40B4-BE49-F238E27FC236}">
                <a16:creationId xmlns:a16="http://schemas.microsoft.com/office/drawing/2014/main" id="{77C3AB1E-BA92-45BF-A6A1-C46751B4B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TAXAS DE ADMINISTRAÇÃO Refere-se às despesas com a gestão financeira do fundo.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 A cobrança ocorre durante toda a fase de contribuição e incide sobre o capital total, incluindo o rendimento.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O percentual da taxa tem que ser aprovado pela Susep e constar no contrato. Nos planos VGBL e PGBL, o custo varia de 0,5% a 4% ao ano, em geral sendo cobrada diariamente. É cobrada pela tarefa de administrar o dinheiro do fundo.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2594709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895738" y="1344807"/>
            <a:ext cx="111382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TAXAS DE CARREGAMENTO: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 Correspondem às despesas administrativas das instituições financeiras com pessoal, emissão de documentos e lucro.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São cobradas logo na entrada do plano e a cada depósito ou contribuição feitos. Isso quer dizer que, se esse custo for de 5%, a cada R$ 100,00 investidos, só R$ 95,00 vão ser creditados efetivamente no seu plano.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Em outras palavras, quanto maior o percentual, menor a fatia da contribuição ou depósito feita por você que vai “engordar” o seu capital.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As instituições financeiras têm liberdade de cobrar taxas de até 10% nos planos VGBL e PGBL, com aprovação da Susep.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4056758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No mercado, há três formas de taxa de carregamento, dependendo do plano contratado. </a:t>
            </a:r>
          </a:p>
          <a:p>
            <a:pPr marL="457200" indent="-457200" algn="ctr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pt-BR" sz="2400" dirty="0"/>
              <a:t>Antecipada: incide no momento do aporte. Essa taxa é decrescente em função do valor do aporte e do montante acumulado. Ou seja, quanto maior o valor do aporte ou quanto maior o montante acumulado, menor será a taxa de carregamento antecipada. </a:t>
            </a: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157274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2. </a:t>
            </a:r>
            <a:r>
              <a:rPr lang="pt-BR" sz="2400" dirty="0" err="1"/>
              <a:t>Postecipada</a:t>
            </a:r>
            <a:r>
              <a:rPr lang="pt-BR" sz="2400" dirty="0"/>
              <a:t>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incide somente em caso de portabilidade ou resgates. É decrescente em função do tempo de permanência no plano, podendo chegar a zero. Ou seja, quanto maior o tempo de permanência, menor será a taxa. </a:t>
            </a: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2268533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3. Híbrida: a cobrança ocorre tanto na entrada (no ingresso de aportes ao plano), quanto na saída (na ocorrência de resgates ou portabilidades). Como se pode ver, existem produtos que extinguem a cobrança dessa taxa após certo tempo de aplicação. Outros atrelam esse percentual ao saldo investido: quanto maior o volume aplicado, menor a taxa. Nos dois casos, não deixe de pesquisar antes de escolher seu plano de previdência.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403535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PORTABILIDADE: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 É a transferência, parcial ou total, do saldo acumulado entre fundos do plano contrato ou para outros planos, outra seguradora ou Entidade Aberta de Previdência Complementar – EAPC, durante o período de acumulação, por vontade do titular.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788442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TRANSFERÊNCIAS ENTRE PLANOS Não é permitido mudar de modalidade, ou seja, de um VGBL para um PGBL e vice-versa.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Se quiser fazê-lo, o investidor deverá resgatar seus recursos e aplicar tudo de novo no outro plano, o que implicará cobrança de IR sobre o dinheiro retirado, conforme regime tributário escolhido e vigente à época do resgate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2079272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2F34BD6-B19F-45D4-BB9B-1310167B03AD}"/>
              </a:ext>
            </a:extLst>
          </p:cNvPr>
          <p:cNvSpPr txBox="1"/>
          <p:nvPr/>
        </p:nvSpPr>
        <p:spPr>
          <a:xfrm>
            <a:off x="914399" y="1354138"/>
            <a:ext cx="1113828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RESGATES Uma das formas de sair do plano, ou seja, de utilizar a reserva acumulada, pode ser o resgate total, caso o cliente não queira passar a receber uma renda mensal.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Para essa opção, há duas formas disponíveis de resgate.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 Resgate programado: são definidas datas certas para a retirada do dinheiro. Os recursos que continuarem no plano permanecerão rendendo.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/>
              <a:t>Resgate total: é a alternativa mais barata para o usuário, mas não é indicada para quem não tem experiência em gerir seu patrimônio. Afinal, se o dinheiro ficar parado, deixará de render.</a:t>
            </a:r>
            <a:endParaRPr lang="pt-BR" dirty="0">
              <a:latin typeface="+mn-lt"/>
            </a:endParaRPr>
          </a:p>
        </p:txBody>
      </p:sp>
      <p:pic>
        <p:nvPicPr>
          <p:cNvPr id="6147" name="Imagem 2">
            <a:extLst>
              <a:ext uri="{FF2B5EF4-FFF2-40B4-BE49-F238E27FC236}">
                <a16:creationId xmlns:a16="http://schemas.microsoft.com/office/drawing/2014/main" id="{60BC0B97-B47F-40CC-AF85-199DBF233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m 3">
            <a:extLst>
              <a:ext uri="{FF2B5EF4-FFF2-40B4-BE49-F238E27FC236}">
                <a16:creationId xmlns:a16="http://schemas.microsoft.com/office/drawing/2014/main" id="{C39299A6-0E6D-438E-A433-97503CCC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aixaDeTexto 15">
            <a:extLst>
              <a:ext uri="{FF2B5EF4-FFF2-40B4-BE49-F238E27FC236}">
                <a16:creationId xmlns:a16="http://schemas.microsoft.com/office/drawing/2014/main" id="{2503F80F-12D6-4E02-A3C6-7A17741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1860742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CDC6B3-98BC-44A8-B87D-B578D7C3DB6B}"/>
              </a:ext>
            </a:extLst>
          </p:cNvPr>
          <p:cNvSpPr txBox="1"/>
          <p:nvPr/>
        </p:nvSpPr>
        <p:spPr>
          <a:xfrm>
            <a:off x="801688" y="1204913"/>
            <a:ext cx="11595100" cy="4754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PREVIDÊNCIA COMPLEMENTAR ABERTA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n-lt"/>
              </a:rPr>
              <a:t>Portabilidade:</a:t>
            </a:r>
            <a:r>
              <a:rPr lang="pt-BR" dirty="0">
                <a:latin typeface="+mn-lt"/>
              </a:rPr>
              <a:t> Externa e Interna - sempre mesma modalidade.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n-lt"/>
              </a:rPr>
              <a:t>Transferência: </a:t>
            </a:r>
            <a:r>
              <a:rPr lang="pt-BR" dirty="0">
                <a:latin typeface="+mn-lt"/>
              </a:rPr>
              <a:t>Vedado – VGBL para PGBL / PGBL para VGBL.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marL="342900" indent="-34290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b="1" dirty="0">
                <a:latin typeface="+mn-lt"/>
              </a:rPr>
              <a:t>Taxa de Administração:</a:t>
            </a:r>
          </a:p>
          <a:p>
            <a:pPr marL="800100" lvl="1" indent="-34290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0,5% a 4% ao ano</a:t>
            </a:r>
          </a:p>
          <a:p>
            <a:pPr marL="800100" lvl="1" indent="-34290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Incide sobre o </a:t>
            </a:r>
            <a:r>
              <a:rPr lang="pt-PT" b="1" dirty="0">
                <a:latin typeface="+mn-lt"/>
              </a:rPr>
              <a:t>capital total</a:t>
            </a:r>
            <a:r>
              <a:rPr lang="pt-PT" dirty="0">
                <a:latin typeface="+mn-lt"/>
              </a:rPr>
              <a:t> (aportes + rendimentos)</a:t>
            </a:r>
          </a:p>
          <a:p>
            <a:pPr marL="800100" lvl="1" indent="-34290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Pagamento de despesas com a gestão financeira do fundo</a:t>
            </a:r>
          </a:p>
          <a:p>
            <a:pPr marL="800100" lvl="1" indent="-34290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Ocorre durante toda a fase de contribuição</a:t>
            </a: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atin typeface="+mn-lt"/>
            </a:endParaRP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atin typeface="+mn-lt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:a16="http://schemas.microsoft.com/office/drawing/2014/main" id="{76AF55BE-1DF4-41C3-8DF0-7742B8A60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3">
            <a:extLst>
              <a:ext uri="{FF2B5EF4-FFF2-40B4-BE49-F238E27FC236}">
                <a16:creationId xmlns:a16="http://schemas.microsoft.com/office/drawing/2014/main" id="{FE85CDBE-364A-4052-AFDC-D5919B5A2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15">
            <a:extLst>
              <a:ext uri="{FF2B5EF4-FFF2-40B4-BE49-F238E27FC236}">
                <a16:creationId xmlns:a16="http://schemas.microsoft.com/office/drawing/2014/main" id="{6E1D89C0-77A6-4CA1-8850-3C6B9E8BA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CDC6B3-98BC-44A8-B87D-B578D7C3DB6B}"/>
              </a:ext>
            </a:extLst>
          </p:cNvPr>
          <p:cNvSpPr txBox="1"/>
          <p:nvPr/>
        </p:nvSpPr>
        <p:spPr>
          <a:xfrm>
            <a:off x="494522" y="1138821"/>
            <a:ext cx="10972800" cy="3570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PREVIDÊNCIA COMPLEMENTAR ABERTA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dirty="0">
                <a:latin typeface="+mn-lt"/>
              </a:rPr>
              <a:t>Taxa de Carregamento: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dirty="0">
                <a:latin typeface="+mn-lt"/>
              </a:rPr>
              <a:t>Até 10% </a:t>
            </a:r>
            <a:r>
              <a:rPr lang="pt-BR" dirty="0">
                <a:latin typeface="+mn-lt"/>
              </a:rPr>
              <a:t>conforme aprovação da SUSEP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dirty="0">
                <a:latin typeface="+mn-lt"/>
              </a:rPr>
              <a:t>Antecipada: </a:t>
            </a:r>
            <a:r>
              <a:rPr lang="pt-BR" dirty="0">
                <a:latin typeface="+mn-lt"/>
              </a:rPr>
              <a:t>Decrescente em função do valor do aporte e do montante acumulado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dirty="0" err="1">
                <a:latin typeface="+mn-lt"/>
              </a:rPr>
              <a:t>Postecipada</a:t>
            </a:r>
            <a:r>
              <a:rPr lang="pt-BR" b="1" dirty="0">
                <a:latin typeface="+mn-lt"/>
              </a:rPr>
              <a:t>: </a:t>
            </a:r>
            <a:r>
              <a:rPr lang="pt-BR" dirty="0">
                <a:latin typeface="+mn-lt"/>
              </a:rPr>
              <a:t>Decrescente em função do tempo de permanência no plano, podendo chegar a zero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dirty="0">
                <a:latin typeface="+mn-lt"/>
              </a:rPr>
              <a:t>Híbrida</a:t>
            </a:r>
          </a:p>
          <a:p>
            <a:pPr marL="742950" lvl="1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atin typeface="+mn-lt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:a16="http://schemas.microsoft.com/office/drawing/2014/main" id="{983CD430-CB00-4ADC-A9D8-6B4EA5C3E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3">
            <a:extLst>
              <a:ext uri="{FF2B5EF4-FFF2-40B4-BE49-F238E27FC236}">
                <a16:creationId xmlns:a16="http://schemas.microsoft.com/office/drawing/2014/main" id="{65B65C02-C6AA-4386-A50D-6D1A31606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15">
            <a:extLst>
              <a:ext uri="{FF2B5EF4-FFF2-40B4-BE49-F238E27FC236}">
                <a16:creationId xmlns:a16="http://schemas.microsoft.com/office/drawing/2014/main" id="{2932B400-94F5-4896-B7B5-458569A0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0AB3BE-6CB5-4452-98BC-CDFBF8E1B6E5}"/>
              </a:ext>
            </a:extLst>
          </p:cNvPr>
          <p:cNvSpPr txBox="1"/>
          <p:nvPr/>
        </p:nvSpPr>
        <p:spPr>
          <a:xfrm>
            <a:off x="0" y="827089"/>
            <a:ext cx="12192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REGIMES DE TRIBUTAÇÃO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1316D4E-A2D7-40EB-BE68-C9F3F92B4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75493"/>
              </p:ext>
            </p:extLst>
          </p:nvPr>
        </p:nvGraphicFramePr>
        <p:xfrm>
          <a:off x="1296955" y="1720850"/>
          <a:ext cx="4670458" cy="2935290"/>
        </p:xfrm>
        <a:graphic>
          <a:graphicData uri="http://schemas.openxmlformats.org/drawingml/2006/table">
            <a:tbl>
              <a:tblPr/>
              <a:tblGrid>
                <a:gridCol w="173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2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795">
                <a:tc>
                  <a:txBody>
                    <a:bodyPr/>
                    <a:lstStyle>
                      <a:lvl1pPr marL="1047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047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Base de cálculo anual em R$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1095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Base de Cálculo Mensal (R$)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0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0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Alíquota (%)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99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Até 22.847,76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Até 1.903,98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099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22.847,88 até 33.919,80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1.903,99 a 2.826,65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>
                      <a:lvl1pPr marL="260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0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099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33.919,92 até 45.012,60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2.826,66 a 3.751,05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260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0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kumimoji="0" lang="pt-BR" alt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099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45.012,72 até 55.976,16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3.751,06 a 4.664,68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>
                      <a:lvl1pPr marL="260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0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22,5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099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Acima de 55.976,16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Acima de 4.664,68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260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0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27,5</a:t>
                      </a:r>
                      <a:endParaRPr kumimoji="0" lang="pt-BR" alt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321" name="CaixaDeTexto 5">
            <a:extLst>
              <a:ext uri="{FF2B5EF4-FFF2-40B4-BE49-F238E27FC236}">
                <a16:creationId xmlns:a16="http://schemas.microsoft.com/office/drawing/2014/main" id="{CF8DB8DA-B172-44C4-94D7-76C72BD59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0" y="1297781"/>
            <a:ext cx="5173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</a:rPr>
              <a:t>PROGRESSIVO (COMPENSÁVEL)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0A764F0-A70B-41C0-B8D6-CE8E24B2B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589853"/>
              </p:ext>
            </p:extLst>
          </p:nvPr>
        </p:nvGraphicFramePr>
        <p:xfrm>
          <a:off x="7305869" y="1720850"/>
          <a:ext cx="4111431" cy="2936877"/>
        </p:xfrm>
        <a:graphic>
          <a:graphicData uri="http://schemas.openxmlformats.org/drawingml/2006/table">
            <a:tbl>
              <a:tblPr/>
              <a:tblGrid>
                <a:gridCol w="2078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370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Período de aportes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Alíquota de IR</a:t>
                      </a:r>
                      <a:endParaRPr kumimoji="0" lang="pt-BR" alt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034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Até 2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101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2 a 4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43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4 a 6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43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6 a 8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43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8 a 10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343">
                <a:tc>
                  <a:txBody>
                    <a:bodyPr/>
                    <a:lstStyle>
                      <a:lvl1pPr marL="889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Mais de 10 anos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kumimoji="0" lang="pt-BR" alt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48" name="CaixaDeTexto 7">
            <a:extLst>
              <a:ext uri="{FF2B5EF4-FFF2-40B4-BE49-F238E27FC236}">
                <a16:creationId xmlns:a16="http://schemas.microsoft.com/office/drawing/2014/main" id="{76A5A588-6DE9-4B59-8B2F-B51A01F2F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9301" y="1350962"/>
            <a:ext cx="442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b="1">
                <a:solidFill>
                  <a:schemeClr val="tx1"/>
                </a:solidFill>
                <a:latin typeface="Calibri" panose="020F0502020204030204" pitchFamily="34" charset="0"/>
              </a:rPr>
              <a:t>REGRESSIVO</a:t>
            </a:r>
          </a:p>
        </p:txBody>
      </p:sp>
      <p:sp>
        <p:nvSpPr>
          <p:cNvPr id="12349" name="CaixaDeTexto 8">
            <a:extLst>
              <a:ext uri="{FF2B5EF4-FFF2-40B4-BE49-F238E27FC236}">
                <a16:creationId xmlns:a16="http://schemas.microsoft.com/office/drawing/2014/main" id="{064594B6-F2F9-4341-BE3C-DD03BA802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55" y="5137150"/>
            <a:ext cx="1022988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</a:rPr>
              <a:t>PGBL</a:t>
            </a:r>
            <a:r>
              <a:rPr lang="pt-BR" altLang="pt-BR" dirty="0">
                <a:solidFill>
                  <a:schemeClr val="tx1"/>
                </a:solidFill>
                <a:latin typeface="Calibri" panose="020F0502020204030204" pitchFamily="34" charset="0"/>
              </a:rPr>
              <a:t>: Incide sobre o </a:t>
            </a: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</a:rPr>
              <a:t>Valor Total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</a:rPr>
              <a:t>VGBL</a:t>
            </a:r>
            <a:r>
              <a:rPr lang="pt-BR" altLang="pt-BR" dirty="0">
                <a:solidFill>
                  <a:schemeClr val="tx1"/>
                </a:solidFill>
                <a:latin typeface="Calibri" panose="020F0502020204030204" pitchFamily="34" charset="0"/>
              </a:rPr>
              <a:t>: Incide sobre os </a:t>
            </a: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</a:rPr>
              <a:t>Lucros</a:t>
            </a:r>
          </a:p>
        </p:txBody>
      </p:sp>
      <p:sp>
        <p:nvSpPr>
          <p:cNvPr id="10" name="Seta para a direita 9">
            <a:extLst>
              <a:ext uri="{FF2B5EF4-FFF2-40B4-BE49-F238E27FC236}">
                <a16:creationId xmlns:a16="http://schemas.microsoft.com/office/drawing/2014/main" id="{D38406FC-1677-42F7-9425-5ADE1C9DC0E3}"/>
              </a:ext>
            </a:extLst>
          </p:cNvPr>
          <p:cNvSpPr/>
          <p:nvPr/>
        </p:nvSpPr>
        <p:spPr>
          <a:xfrm>
            <a:off x="6057900" y="2365375"/>
            <a:ext cx="793750" cy="481013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Seta para a esquerda 10">
            <a:extLst>
              <a:ext uri="{FF2B5EF4-FFF2-40B4-BE49-F238E27FC236}">
                <a16:creationId xmlns:a16="http://schemas.microsoft.com/office/drawing/2014/main" id="{FD534950-7356-4CB5-8DFD-AC45A780D87B}"/>
              </a:ext>
            </a:extLst>
          </p:cNvPr>
          <p:cNvSpPr/>
          <p:nvPr/>
        </p:nvSpPr>
        <p:spPr>
          <a:xfrm>
            <a:off x="6057900" y="3087688"/>
            <a:ext cx="793750" cy="484187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Multiplicar 11">
            <a:extLst>
              <a:ext uri="{FF2B5EF4-FFF2-40B4-BE49-F238E27FC236}">
                <a16:creationId xmlns:a16="http://schemas.microsoft.com/office/drawing/2014/main" id="{48080B50-5160-42B5-8D4B-5A546971C004}"/>
              </a:ext>
            </a:extLst>
          </p:cNvPr>
          <p:cNvSpPr/>
          <p:nvPr/>
        </p:nvSpPr>
        <p:spPr>
          <a:xfrm>
            <a:off x="6175375" y="2822575"/>
            <a:ext cx="746125" cy="1014413"/>
          </a:xfrm>
          <a:prstGeom prst="mathMultiply">
            <a:avLst>
              <a:gd name="adj1" fmla="val 138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3" name="Imagem 2">
            <a:extLst>
              <a:ext uri="{FF2B5EF4-FFF2-40B4-BE49-F238E27FC236}">
                <a16:creationId xmlns:a16="http://schemas.microsoft.com/office/drawing/2014/main" id="{02FF313E-E8D7-43DE-9494-3F60179F5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585635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3">
            <a:extLst>
              <a:ext uri="{FF2B5EF4-FFF2-40B4-BE49-F238E27FC236}">
                <a16:creationId xmlns:a16="http://schemas.microsoft.com/office/drawing/2014/main" id="{DC8AFBAC-EDA4-4499-A20A-F095C6678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585635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A446C460-F603-4005-8C2E-72251810F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112944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2">
            <a:extLst>
              <a:ext uri="{FF2B5EF4-FFF2-40B4-BE49-F238E27FC236}">
                <a16:creationId xmlns:a16="http://schemas.microsoft.com/office/drawing/2014/main" id="{02FF313E-E8D7-43DE-9494-3F60179F5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585635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3">
            <a:extLst>
              <a:ext uri="{FF2B5EF4-FFF2-40B4-BE49-F238E27FC236}">
                <a16:creationId xmlns:a16="http://schemas.microsoft.com/office/drawing/2014/main" id="{DC8AFBAC-EDA4-4499-A20A-F095C6678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585635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A446C460-F603-4005-8C2E-72251810F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112944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DFAE1B1-AA17-49FD-80B7-290902A37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312" y="1852612"/>
            <a:ext cx="64293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4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aixaDeTexto 1">
            <a:extLst>
              <a:ext uri="{FF2B5EF4-FFF2-40B4-BE49-F238E27FC236}">
                <a16:creationId xmlns:a16="http://schemas.microsoft.com/office/drawing/2014/main" id="{E8FF5F01-3CE7-4B89-A3D7-CAC40EC2E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347788"/>
            <a:ext cx="119237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8001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PT" altLang="pt-BR">
                <a:solidFill>
                  <a:schemeClr val="tx1"/>
                </a:solidFill>
                <a:latin typeface="Calibri" panose="020F0502020204030204" pitchFamily="34" charset="0"/>
              </a:rPr>
              <a:t>A taxa de carregamento de um plano de previdência complementar aberto:</a:t>
            </a:r>
            <a:endParaRPr lang="pt-BR" altLang="pt-BR" sz="16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>
                <a:solidFill>
                  <a:schemeClr val="tx1"/>
                </a:solidFill>
                <a:latin typeface="Calibri" panose="020F0502020204030204" pitchFamily="34" charset="0"/>
              </a:rPr>
              <a:t>Pode variar, em função do tempo de permanência no plano.</a:t>
            </a:r>
            <a:endParaRPr lang="pt-BR" altLang="pt-BR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>
                <a:solidFill>
                  <a:schemeClr val="tx1"/>
                </a:solidFill>
                <a:latin typeface="Calibri" panose="020F0502020204030204" pitchFamily="34" charset="0"/>
              </a:rPr>
              <a:t>Pode ser resgatada pelo participante, após um período de carência.</a:t>
            </a:r>
            <a:endParaRPr lang="pt-BR" altLang="pt-BR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>
                <a:solidFill>
                  <a:schemeClr val="tx1"/>
                </a:solidFill>
                <a:latin typeface="Calibri" panose="020F0502020204030204" pitchFamily="34" charset="0"/>
              </a:rPr>
              <a:t>Não pode ser diminuída, uma vez estabelecido o percentual.</a:t>
            </a:r>
            <a:endParaRPr lang="pt-BR" altLang="pt-BR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>
                <a:solidFill>
                  <a:schemeClr val="tx1"/>
                </a:solidFill>
                <a:latin typeface="Calibri" panose="020F0502020204030204" pitchFamily="34" charset="0"/>
              </a:rPr>
              <a:t>Não pode ser cobrada no resgate do plano.</a:t>
            </a:r>
            <a:endParaRPr lang="pt-BR" altLang="pt-BR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pt-BR" altLang="pt-BR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A8A0EA-B7A6-45BF-BED2-78B7748447B5}"/>
              </a:ext>
            </a:extLst>
          </p:cNvPr>
          <p:cNvSpPr txBox="1"/>
          <p:nvPr/>
        </p:nvSpPr>
        <p:spPr>
          <a:xfrm>
            <a:off x="0" y="1116806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2">
            <a:extLst>
              <a:ext uri="{FF2B5EF4-FFF2-40B4-BE49-F238E27FC236}">
                <a16:creationId xmlns:a16="http://schemas.microsoft.com/office/drawing/2014/main" id="{7EE381AE-D93E-4D20-B2DC-6D4E9579D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3">
            <a:extLst>
              <a:ext uri="{FF2B5EF4-FFF2-40B4-BE49-F238E27FC236}">
                <a16:creationId xmlns:a16="http://schemas.microsoft.com/office/drawing/2014/main" id="{3CED935E-B72F-4950-8E05-65D33EC20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15">
            <a:extLst>
              <a:ext uri="{FF2B5EF4-FFF2-40B4-BE49-F238E27FC236}">
                <a16:creationId xmlns:a16="http://schemas.microsoft.com/office/drawing/2014/main" id="{54FBE606-EE68-48A2-8863-5E2F60BF4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271532B-309C-4E4E-B116-DC26C4EB3282}"/>
              </a:ext>
            </a:extLst>
          </p:cNvPr>
          <p:cNvSpPr txBox="1"/>
          <p:nvPr/>
        </p:nvSpPr>
        <p:spPr>
          <a:xfrm>
            <a:off x="542310" y="1851641"/>
            <a:ext cx="1192371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A taxa de carregamento de um plano de previdência complementar aberto: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Pode variar, em função do tempo de permanência no plano.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Pode ser resgatada pelo participante, após um período de carência.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pode ser diminuída, uma vez estabelecido o percentual.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pode ser cobrada no resgate do plano.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ED4F77E4-96FF-4646-9B5A-4C4541457BBF}"/>
              </a:ext>
            </a:extLst>
          </p:cNvPr>
          <p:cNvSpPr/>
          <p:nvPr/>
        </p:nvSpPr>
        <p:spPr>
          <a:xfrm>
            <a:off x="233363" y="2214563"/>
            <a:ext cx="379412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14ACEA-06A9-422B-B562-DE324A35B4D8}"/>
              </a:ext>
            </a:extLst>
          </p:cNvPr>
          <p:cNvSpPr txBox="1"/>
          <p:nvPr/>
        </p:nvSpPr>
        <p:spPr>
          <a:xfrm>
            <a:off x="-74645" y="1208217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2">
            <a:extLst>
              <a:ext uri="{FF2B5EF4-FFF2-40B4-BE49-F238E27FC236}">
                <a16:creationId xmlns:a16="http://schemas.microsoft.com/office/drawing/2014/main" id="{198B10F1-6EC1-479C-9C20-ECDD9F513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>
            <a:extLst>
              <a:ext uri="{FF2B5EF4-FFF2-40B4-BE49-F238E27FC236}">
                <a16:creationId xmlns:a16="http://schemas.microsoft.com/office/drawing/2014/main" id="{997EDD57-91FC-41BB-B69C-A316BB76F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>
            <a:extLst>
              <a:ext uri="{FF2B5EF4-FFF2-40B4-BE49-F238E27FC236}">
                <a16:creationId xmlns:a16="http://schemas.microsoft.com/office/drawing/2014/main" id="{18F30681-2B2E-45CD-91F5-6E98BD892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3F0FC52-C967-45D8-B2DC-63B819E3DC00}"/>
              </a:ext>
            </a:extLst>
          </p:cNvPr>
          <p:cNvSpPr txBox="1"/>
          <p:nvPr/>
        </p:nvSpPr>
        <p:spPr>
          <a:xfrm>
            <a:off x="158750" y="1762028"/>
            <a:ext cx="11874500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A portabilidade permite que haja transferências: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 PGBL para PGBL, de VGBL para VGBL, de PGBL para VGBL, de VGBL para PGBL, todas sem imposto de renda.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Sem imposto de renda quando for PGBL para PGBL, ou de VGBL para VGBL. Com imposto de renda quando for de PGBL para VGBL, ou de VGBL para PGBL.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 PGBL para PGBL, de VGBL para VGBL com imposto de renda.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 PGBL para PGBL, de VGBL para VGBL sem imposto de renda.</a:t>
            </a:r>
            <a:endParaRPr lang="pt-BR" sz="1600" dirty="0">
              <a:latin typeface="+mn-lt"/>
            </a:endParaRPr>
          </a:p>
          <a:p>
            <a:pPr marL="342900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93D8B7-3156-46B0-B6A0-053F4B943C20}"/>
              </a:ext>
            </a:extLst>
          </p:cNvPr>
          <p:cNvSpPr txBox="1"/>
          <p:nvPr/>
        </p:nvSpPr>
        <p:spPr>
          <a:xfrm>
            <a:off x="0" y="1213805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2">
            <a:extLst>
              <a:ext uri="{FF2B5EF4-FFF2-40B4-BE49-F238E27FC236}">
                <a16:creationId xmlns:a16="http://schemas.microsoft.com/office/drawing/2014/main" id="{0C4E816B-A7CF-4231-A0F4-27EC9F133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3">
            <a:extLst>
              <a:ext uri="{FF2B5EF4-FFF2-40B4-BE49-F238E27FC236}">
                <a16:creationId xmlns:a16="http://schemas.microsoft.com/office/drawing/2014/main" id="{CC47DDA6-147D-4320-820E-3C41F3F34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15">
            <a:extLst>
              <a:ext uri="{FF2B5EF4-FFF2-40B4-BE49-F238E27FC236}">
                <a16:creationId xmlns:a16="http://schemas.microsoft.com/office/drawing/2014/main" id="{92160E29-D1EE-4AAF-A6D7-5FF42A815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9ACBB4-3DC6-434E-9D58-E193F4902DAB}"/>
              </a:ext>
            </a:extLst>
          </p:cNvPr>
          <p:cNvSpPr txBox="1"/>
          <p:nvPr/>
        </p:nvSpPr>
        <p:spPr>
          <a:xfrm>
            <a:off x="107950" y="1668722"/>
            <a:ext cx="11874500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A portabilidade permite que haja transferências: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 PGBL para PGBL, de VGBL para VGBL, de PGBL para VGBL, de VGBL para PGBL, todas sem imposto de renda.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Sem imposto de renda quando for PGBL para PGBL, ou de VGBL para VGBL. Com imposto de renda quando for de PGBL para VGBL, ou de VGBL para PGBL.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 PGBL para PGBL, de VGBL para VGBL com imposto de renda.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De PGBL para PGBL, de VGBL para VGBL sem imposto de renda.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342900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F0F9C1ED-9EF9-4F41-8F0D-0A1F315920B5}"/>
              </a:ext>
            </a:extLst>
          </p:cNvPr>
          <p:cNvSpPr/>
          <p:nvPr/>
        </p:nvSpPr>
        <p:spPr>
          <a:xfrm>
            <a:off x="209550" y="4067175"/>
            <a:ext cx="379413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E3847C9-8FF6-4E20-9918-3C2A0434C59D}"/>
              </a:ext>
            </a:extLst>
          </p:cNvPr>
          <p:cNvSpPr txBox="1"/>
          <p:nvPr/>
        </p:nvSpPr>
        <p:spPr>
          <a:xfrm>
            <a:off x="0" y="987959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2">
            <a:extLst>
              <a:ext uri="{FF2B5EF4-FFF2-40B4-BE49-F238E27FC236}">
                <a16:creationId xmlns:a16="http://schemas.microsoft.com/office/drawing/2014/main" id="{DA9CCA1A-B91F-4F0E-8E3F-1B6FB7B7F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>
            <a:extLst>
              <a:ext uri="{FF2B5EF4-FFF2-40B4-BE49-F238E27FC236}">
                <a16:creationId xmlns:a16="http://schemas.microsoft.com/office/drawing/2014/main" id="{EE32716E-E6F7-4862-B611-3C0C862ED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>
            <a:extLst>
              <a:ext uri="{FF2B5EF4-FFF2-40B4-BE49-F238E27FC236}">
                <a16:creationId xmlns:a16="http://schemas.microsoft.com/office/drawing/2014/main" id="{1DD1FC4F-D402-4B37-9C0E-866CBD041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aixaDeTexto 1">
            <a:extLst>
              <a:ext uri="{FF2B5EF4-FFF2-40B4-BE49-F238E27FC236}">
                <a16:creationId xmlns:a16="http://schemas.microsoft.com/office/drawing/2014/main" id="{8F1E466B-A064-4639-8A5F-A5F3BF332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41500"/>
            <a:ext cx="11971338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8001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PT" altLang="pt-BR" dirty="0">
                <a:solidFill>
                  <a:schemeClr val="tx1"/>
                </a:solidFill>
                <a:latin typeface="Calibri" panose="020F0502020204030204" pitchFamily="34" charset="0"/>
              </a:rPr>
              <a:t>Com relação aos tipos de tributação na previdência privada, assinale a alternativa correta:</a:t>
            </a:r>
            <a:endParaRPr lang="pt-BR" altLang="pt-BR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 dirty="0">
                <a:solidFill>
                  <a:schemeClr val="tx1"/>
                </a:solidFill>
                <a:latin typeface="Calibri" panose="020F0502020204030204" pitchFamily="34" charset="0"/>
              </a:rPr>
              <a:t>Ao escolher o tipo de tributação, o investidor não poderá mais alterar essa opção.</a:t>
            </a:r>
            <a:endParaRPr lang="pt-BR" alt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 dirty="0">
                <a:solidFill>
                  <a:schemeClr val="tx1"/>
                </a:solidFill>
                <a:latin typeface="Calibri" panose="020F0502020204030204" pitchFamily="34" charset="0"/>
              </a:rPr>
              <a:t>Somente é possível alterar o tipo de tributação se inicialmente o investidor tiver escolhido o tipo de regime regressivo.</a:t>
            </a:r>
            <a:endParaRPr lang="pt-BR" alt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 dirty="0">
                <a:solidFill>
                  <a:schemeClr val="tx1"/>
                </a:solidFill>
                <a:latin typeface="Calibri" panose="020F0502020204030204" pitchFamily="34" charset="0"/>
              </a:rPr>
              <a:t>Somente é possível alterar o tipo de tributação se inicialmente o investidor tiver escolhido o tipo de regime progressivo.</a:t>
            </a:r>
            <a:endParaRPr lang="pt-BR" alt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Calibri Light" panose="020F0302020204030204" pitchFamily="34" charset="0"/>
              <a:buAutoNum type="alphaLcParenR"/>
            </a:pPr>
            <a:r>
              <a:rPr lang="pt-PT" altLang="pt-BR" sz="1800" dirty="0">
                <a:solidFill>
                  <a:schemeClr val="tx1"/>
                </a:solidFill>
                <a:latin typeface="Calibri" panose="020F0502020204030204" pitchFamily="34" charset="0"/>
              </a:rPr>
              <a:t>Somente é possível alterar o tipo de tributação se o investidor estiver em um PGBL.</a:t>
            </a:r>
            <a:endParaRPr lang="pt-BR" alt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pt-BR" altLang="pt-BR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988F01-2E86-48E1-ADB7-E8666C7EB361}"/>
              </a:ext>
            </a:extLst>
          </p:cNvPr>
          <p:cNvSpPr txBox="1"/>
          <p:nvPr/>
        </p:nvSpPr>
        <p:spPr>
          <a:xfrm>
            <a:off x="-2381" y="1152007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2">
            <a:extLst>
              <a:ext uri="{FF2B5EF4-FFF2-40B4-BE49-F238E27FC236}">
                <a16:creationId xmlns:a16="http://schemas.microsoft.com/office/drawing/2014/main" id="{4D8F162C-3F2A-47B2-ABFB-E36C506AE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3">
            <a:extLst>
              <a:ext uri="{FF2B5EF4-FFF2-40B4-BE49-F238E27FC236}">
                <a16:creationId xmlns:a16="http://schemas.microsoft.com/office/drawing/2014/main" id="{5630B186-4A9F-4F96-B4DA-7EFA6A685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15">
            <a:extLst>
              <a:ext uri="{FF2B5EF4-FFF2-40B4-BE49-F238E27FC236}">
                <a16:creationId xmlns:a16="http://schemas.microsoft.com/office/drawing/2014/main" id="{1D96B93D-1880-4F3B-966A-C5E2D5CBB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253A532-AA8A-4DDF-8D1A-F56C0F8FC061}"/>
              </a:ext>
            </a:extLst>
          </p:cNvPr>
          <p:cNvSpPr txBox="1"/>
          <p:nvPr/>
        </p:nvSpPr>
        <p:spPr>
          <a:xfrm>
            <a:off x="107950" y="1841500"/>
            <a:ext cx="11971338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Com relação aos tipos de tributação na previdência privada, assinale a alternativa correta: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Ao escolher o tipo de tributação, o investidor não poderá mais alterar essa opção.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Somente é possível alterar o tipo de tributação se inicialmente o investidor tiver escolhido o tipo de regime regressivo.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Somente é possível alterar o tipo de tributação se inicialmente o investidor tiver escolhido o tipo de regime progressivo.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Somente é possível alterar o tipo de tributação se o investidor estiver em um PGBL.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5FA35B85-DD9C-4981-AB61-BB68F920A074}"/>
              </a:ext>
            </a:extLst>
          </p:cNvPr>
          <p:cNvSpPr/>
          <p:nvPr/>
        </p:nvSpPr>
        <p:spPr>
          <a:xfrm>
            <a:off x="222250" y="3825875"/>
            <a:ext cx="377825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C2C2BE-C5FD-4298-8190-559CB77270D3}"/>
              </a:ext>
            </a:extLst>
          </p:cNvPr>
          <p:cNvSpPr txBox="1"/>
          <p:nvPr/>
        </p:nvSpPr>
        <p:spPr>
          <a:xfrm>
            <a:off x="-2381" y="1379537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2">
            <a:extLst>
              <a:ext uri="{FF2B5EF4-FFF2-40B4-BE49-F238E27FC236}">
                <a16:creationId xmlns:a16="http://schemas.microsoft.com/office/drawing/2014/main" id="{FFB72F3E-C6B2-458F-B7B5-0AFBACA5E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707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>
            <a:extLst>
              <a:ext uri="{FF2B5EF4-FFF2-40B4-BE49-F238E27FC236}">
                <a16:creationId xmlns:a16="http://schemas.microsoft.com/office/drawing/2014/main" id="{7FDD58C9-8806-4F07-B898-4BAA4119C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63" y="5707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>
            <a:extLst>
              <a:ext uri="{FF2B5EF4-FFF2-40B4-BE49-F238E27FC236}">
                <a16:creationId xmlns:a16="http://schemas.microsoft.com/office/drawing/2014/main" id="{02579665-9F45-465A-9F87-8A141105D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682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1723</Words>
  <Application>Microsoft Office PowerPoint</Application>
  <PresentationFormat>Widescreen</PresentationFormat>
  <Paragraphs>192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Freestyle Script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José Tavares da Cunha</dc:creator>
  <cp:lastModifiedBy>Helton José Tavares da Cunha</cp:lastModifiedBy>
  <cp:revision>7</cp:revision>
  <dcterms:created xsi:type="dcterms:W3CDTF">2021-04-30T14:59:34Z</dcterms:created>
  <dcterms:modified xsi:type="dcterms:W3CDTF">2021-05-06T11:23:34Z</dcterms:modified>
</cp:coreProperties>
</file>